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32"/>
  </p:handoutMasterIdLst>
  <p:sldIdLst>
    <p:sldId id="292" r:id="rId4"/>
    <p:sldId id="317" r:id="rId6"/>
    <p:sldId id="318" r:id="rId7"/>
    <p:sldId id="334" r:id="rId8"/>
    <p:sldId id="361" r:id="rId9"/>
    <p:sldId id="335" r:id="rId10"/>
    <p:sldId id="371" r:id="rId11"/>
    <p:sldId id="374" r:id="rId12"/>
    <p:sldId id="373" r:id="rId13"/>
    <p:sldId id="346" r:id="rId14"/>
    <p:sldId id="388" r:id="rId15"/>
    <p:sldId id="390" r:id="rId16"/>
    <p:sldId id="389" r:id="rId17"/>
    <p:sldId id="379" r:id="rId18"/>
    <p:sldId id="355" r:id="rId19"/>
    <p:sldId id="380" r:id="rId20"/>
    <p:sldId id="375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7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84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0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1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21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33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6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51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4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3.xml"/><Relationship Id="rId4" Type="http://schemas.openxmlformats.org/officeDocument/2006/relationships/image" Target="file:///C:\Users\1V994W2\Documents\Tencent%20Files\574576071\FileRecv\&#25340;&#35013;&#32032;&#26448;\forright\\42\subject_holdleft_42,122,23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82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1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28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4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5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6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77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6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9.xml"/><Relationship Id="rId4" Type="http://schemas.openxmlformats.org/officeDocument/2006/relationships/image" Target="file:///C:\Users\1V994W2\Documents\Tencent%20Files\574576071\FileRecv\&#25340;&#35013;&#32032;&#26448;\forright\\42\subject_holdleft_42,122,23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604319" y="2137727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681154" y="4350068"/>
            <a:ext cx="1786571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989128" y="3932238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989128" y="2555558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6818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176119"/>
            <a:ext cx="12192000" cy="681881"/>
            <a:chOff x="0" y="6176119"/>
            <a:chExt cx="12192000" cy="681881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176119"/>
              <a:ext cx="720090" cy="681881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33030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323767"/>
            <a:ext cx="12191999" cy="1534233"/>
            <a:chOff x="0" y="5323767"/>
            <a:chExt cx="12191999" cy="1534233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/>
            <a:stretch>
              <a:fillRect/>
            </a:stretch>
          </p:blipFill>
          <p:spPr>
            <a:xfrm>
              <a:off x="10571797" y="5323767"/>
              <a:ext cx="1620202" cy="1534233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/>
            <a:stretch>
              <a:fillRect/>
            </a:stretch>
          </p:blipFill>
          <p:spPr>
            <a:xfrm>
              <a:off x="0" y="5670676"/>
              <a:ext cx="1620202" cy="118732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948703" y="2137727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7025538" y="4350068"/>
            <a:ext cx="1786571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504176" y="2490153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504176" y="3321369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633030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989128" y="3932238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989128" y="2555558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504176" y="2490153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504176" y="3321369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6818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1881"/>
            <a:chOff x="0" y="0"/>
            <a:chExt cx="12192000" cy="681881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681881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176119"/>
            <a:ext cx="12192000" cy="681881"/>
            <a:chOff x="0" y="6176119"/>
            <a:chExt cx="12192000" cy="681881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176119"/>
              <a:ext cx="720090" cy="681881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330300"/>
              <a:ext cx="720090" cy="527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323767"/>
            <a:ext cx="12191999" cy="1534233"/>
            <a:chOff x="0" y="5323767"/>
            <a:chExt cx="12191999" cy="1534233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/>
            <a:stretch>
              <a:fillRect/>
            </a:stretch>
          </p:blipFill>
          <p:spPr>
            <a:xfrm>
              <a:off x="10571797" y="5323767"/>
              <a:ext cx="1620202" cy="1534233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/>
            <a:stretch>
              <a:fillRect/>
            </a:stretch>
          </p:blipFill>
          <p:spPr>
            <a:xfrm>
              <a:off x="0" y="5670676"/>
              <a:ext cx="1620202" cy="118732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633030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68188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5277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8.xml"/><Relationship Id="rId23" Type="http://schemas.openxmlformats.org/officeDocument/2006/relationships/tags" Target="../tags/tag287.xml"/><Relationship Id="rId22" Type="http://schemas.openxmlformats.org/officeDocument/2006/relationships/tags" Target="../tags/tag286.xml"/><Relationship Id="rId21" Type="http://schemas.openxmlformats.org/officeDocument/2006/relationships/tags" Target="../tags/tag285.xml"/><Relationship Id="rId20" Type="http://schemas.openxmlformats.org/officeDocument/2006/relationships/tags" Target="../tags/tag284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83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11.xml"/><Relationship Id="rId2" Type="http://schemas.openxmlformats.org/officeDocument/2006/relationships/image" Target="../media/image10.jpeg"/><Relationship Id="rId1" Type="http://schemas.openxmlformats.org/officeDocument/2006/relationships/tags" Target="../tags/tag3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1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15.xml"/><Relationship Id="rId4" Type="http://schemas.openxmlformats.org/officeDocument/2006/relationships/image" Target="../media/image14.png"/><Relationship Id="rId3" Type="http://schemas.openxmlformats.org/officeDocument/2006/relationships/tags" Target="../tags/tag314.xml"/><Relationship Id="rId2" Type="http://schemas.openxmlformats.org/officeDocument/2006/relationships/image" Target="../media/image13.png"/><Relationship Id="rId1" Type="http://schemas.openxmlformats.org/officeDocument/2006/relationships/tags" Target="../tags/tag3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17.xml"/><Relationship Id="rId4" Type="http://schemas.openxmlformats.org/officeDocument/2006/relationships/image" Target="../media/image16.png"/><Relationship Id="rId3" Type="http://schemas.openxmlformats.org/officeDocument/2006/relationships/tags" Target="../tags/tag316.xml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2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2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29.xml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3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30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06.xml"/><Relationship Id="rId2" Type="http://schemas.openxmlformats.org/officeDocument/2006/relationships/image" Target="../media/image8.png"/><Relationship Id="rId1" Type="http://schemas.openxmlformats.org/officeDocument/2006/relationships/tags" Target="../tags/tag30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30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>
          <a:xfrm>
            <a:off x="6370320" y="2405380"/>
            <a:ext cx="5702300" cy="221234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学生网上选课系统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>
          <a:xfrm>
            <a:off x="6638925" y="3676015"/>
            <a:ext cx="1786255" cy="1986280"/>
          </a:xfrm>
        </p:spPr>
        <p:txBody>
          <a:bodyPr>
            <a:normAutofit/>
          </a:bodyPr>
          <a:lstStyle/>
          <a:p>
            <a:r>
              <a:rPr lang="zh-CN" altLang="en-US" sz="1400" b="1"/>
              <a:t>教师模块：</a:t>
            </a:r>
            <a:endParaRPr lang="zh-CN" altLang="en-US" sz="1400" b="1"/>
          </a:p>
          <a:p>
            <a:r>
              <a:rPr lang="zh-CN" altLang="en-US" sz="1400"/>
              <a:t>    李腾飞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176655" y="990600"/>
            <a:ext cx="44704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latin typeface="+mn-ea"/>
              </a:rPr>
              <a:t>教师模块详细设计流程图</a:t>
            </a:r>
            <a:endParaRPr lang="zh-CN" altLang="en-US" sz="2800" b="1">
              <a:latin typeface="+mn-ea"/>
            </a:endParaRPr>
          </a:p>
        </p:txBody>
      </p:sp>
      <p:pic>
        <p:nvPicPr>
          <p:cNvPr id="29" name="图片 49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4875" y="56515"/>
            <a:ext cx="7554595" cy="66998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201930" y="960755"/>
            <a:ext cx="613410" cy="4935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800" b="1"/>
              <a:t>教师模块相关数据库</a:t>
            </a:r>
            <a:r>
              <a:rPr lang="zh-CN" altLang="en-US" sz="2800" b="1">
                <a:sym typeface="+mn-ea"/>
              </a:rPr>
              <a:t>表单设计</a:t>
            </a:r>
            <a:endParaRPr lang="zh-CN" altLang="en-US" sz="2800" b="1"/>
          </a:p>
        </p:txBody>
      </p:sp>
      <p:grpSp>
        <p:nvGrpSpPr>
          <p:cNvPr id="20" name="组合 19"/>
          <p:cNvGrpSpPr/>
          <p:nvPr/>
        </p:nvGrpSpPr>
        <p:grpSpPr>
          <a:xfrm>
            <a:off x="2214880" y="461010"/>
            <a:ext cx="4090670" cy="2764790"/>
            <a:chOff x="1705" y="595"/>
            <a:chExt cx="6442" cy="4354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705" y="2077"/>
              <a:ext cx="6442" cy="28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" name="文本框 18"/>
            <p:cNvSpPr txBox="1"/>
            <p:nvPr/>
          </p:nvSpPr>
          <p:spPr>
            <a:xfrm>
              <a:off x="1800" y="595"/>
              <a:ext cx="62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>
                  <a:latin typeface="+mn-ea"/>
                  <a:sym typeface="+mn-ea"/>
                </a:rPr>
                <a:t>教师信息表（工号、姓名、密码、所属学院、个人简介、性别）</a:t>
              </a:r>
              <a:endParaRPr lang="zh-CN" altLang="en-US"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22520" y="3337560"/>
            <a:ext cx="6118860" cy="2874010"/>
            <a:chOff x="9564" y="4369"/>
            <a:chExt cx="9636" cy="4526"/>
          </a:xfrm>
        </p:grpSpPr>
        <p:pic>
          <p:nvPicPr>
            <p:cNvPr id="21" name="图片 2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64" y="5235"/>
              <a:ext cx="9636" cy="36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10933" y="4369"/>
              <a:ext cx="68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>
                  <a:latin typeface="+mn-ea"/>
                  <a:sym typeface="+mn-ea"/>
                </a:rPr>
                <a:t>教师信息表记录了老师的相关信息</a:t>
              </a:r>
              <a:endParaRPr lang="zh-CN" altLang="en-US">
                <a:latin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2934599" y="3756025"/>
            <a:ext cx="6322720" cy="2590800"/>
            <a:chOff x="403" y="5848"/>
            <a:chExt cx="10411" cy="4080"/>
          </a:xfrm>
        </p:grpSpPr>
        <p:pic>
          <p:nvPicPr>
            <p:cNvPr id="7" name="图片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84" y="6863"/>
              <a:ext cx="8647" cy="306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03" y="5848"/>
              <a:ext cx="104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班级/专业（专业/班级编号、专业/班级名称、对应院系编号）</a:t>
              </a: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90955" y="731520"/>
            <a:ext cx="9609455" cy="2400935"/>
            <a:chOff x="3532" y="334"/>
            <a:chExt cx="15133" cy="3781"/>
          </a:xfrm>
        </p:grpSpPr>
        <p:pic>
          <p:nvPicPr>
            <p:cNvPr id="4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532" y="1152"/>
              <a:ext cx="15133" cy="296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050" y="334"/>
              <a:ext cx="113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教师（工号、姓名、密码、所属学院、个人简介、性别）</a:t>
              </a:r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92710" y="2623185"/>
            <a:ext cx="12005310" cy="4234180"/>
            <a:chOff x="146" y="4131"/>
            <a:chExt cx="18906" cy="6668"/>
          </a:xfrm>
        </p:grpSpPr>
        <p:pic>
          <p:nvPicPr>
            <p:cNvPr id="12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" y="5147"/>
              <a:ext cx="18907" cy="565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33" y="4131"/>
              <a:ext cx="1253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课程（课程代码、课程名称、教师编号、教师姓名、已选人数、总人数、学分、上课时间、地点、讲授学时、实验学时、与上课时间对应的编码）</a:t>
              </a: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375" y="266700"/>
            <a:ext cx="11280140" cy="2355850"/>
            <a:chOff x="725" y="420"/>
            <a:chExt cx="17764" cy="37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" y="1000"/>
              <a:ext cx="8717" cy="313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212" y="420"/>
              <a:ext cx="6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院系（院系编号、院系名称、所在校区）</a:t>
              </a:r>
              <a:endParaRPr lang="zh-CN" altLang="en-US"/>
            </a:p>
          </p:txBody>
        </p:sp>
        <p:pic>
          <p:nvPicPr>
            <p:cNvPr id="17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791" y="1020"/>
              <a:ext cx="8699" cy="3090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系统实现及系统测试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670560" y="692785"/>
            <a:ext cx="18040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latin typeface="+mn-ea"/>
              </a:rPr>
              <a:t>教师登录</a:t>
            </a:r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14700" y="692785"/>
            <a:ext cx="7047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说明：</a:t>
            </a:r>
            <a:r>
              <a:rPr lang="zh-CN">
                <a:sym typeface="+mn-ea"/>
              </a:rPr>
              <a:t>教师</a:t>
            </a:r>
            <a:r>
              <a:rPr>
                <a:sym typeface="+mn-ea"/>
              </a:rPr>
              <a:t>登录与学生登录实现方法一致，只是查询的表和关键字不一样。根据输入的工号（TeaNo）和密码（Pwd）查询teacher这张表，先比对TeaNo是否存在存在，若存在则比对Pwd是否和teacher表中对应的Pwd一样，若一样则表示工号密码都正确则登陆成功，保存此</a:t>
            </a:r>
            <a:r>
              <a:rPr lang="zh-CN">
                <a:sym typeface="+mn-ea"/>
              </a:rPr>
              <a:t>教师</a:t>
            </a:r>
            <a:r>
              <a:rPr>
                <a:sym typeface="+mn-ea"/>
              </a:rPr>
              <a:t>的各项信息，以便后面使用。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0880" y="2578735"/>
            <a:ext cx="10810875" cy="3907790"/>
            <a:chOff x="1056" y="3915"/>
            <a:chExt cx="17025" cy="6154"/>
          </a:xfrm>
        </p:grpSpPr>
        <p:grpSp>
          <p:nvGrpSpPr>
            <p:cNvPr id="8" name="组合 7"/>
            <p:cNvGrpSpPr/>
            <p:nvPr/>
          </p:nvGrpSpPr>
          <p:grpSpPr>
            <a:xfrm>
              <a:off x="1081" y="4905"/>
              <a:ext cx="7310" cy="5164"/>
              <a:chOff x="1056" y="4540"/>
              <a:chExt cx="7790" cy="548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56" y="4540"/>
                <a:ext cx="2100" cy="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/>
                  <a:t>教师登录</a:t>
                </a:r>
                <a:endParaRPr lang="zh-CN" altLang="en-US" sz="2000"/>
              </a:p>
            </p:txBody>
          </p:sp>
          <p:pic>
            <p:nvPicPr>
              <p:cNvPr id="34" name="图片 55" descr="C:\Users\hp\Desktop\2.png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56" y="5499"/>
                <a:ext cx="7790" cy="45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8995" y="4905"/>
              <a:ext cx="9087" cy="5163"/>
              <a:chOff x="9090" y="4583"/>
              <a:chExt cx="9867" cy="5443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9090" y="4583"/>
                <a:ext cx="2161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/>
                  <a:t>教师首页</a:t>
                </a:r>
                <a:endParaRPr lang="zh-CN" altLang="en-US" sz="2000"/>
              </a:p>
            </p:txBody>
          </p:sp>
          <p:pic>
            <p:nvPicPr>
              <p:cNvPr id="2" name="图片 -2147482612" descr="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90" y="5499"/>
                <a:ext cx="9867" cy="452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056" y="3915"/>
              <a:ext cx="38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endParaRPr lang="zh-CN" altLang="en-US" sz="2400" b="1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905" y="178435"/>
            <a:ext cx="5558790" cy="6547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722755"/>
            <a:ext cx="4466590" cy="3458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870" y="79756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0185" y="483235"/>
            <a:ext cx="8076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修改信息（包括密码以内的所有自己的信息）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649605" y="1390650"/>
            <a:ext cx="10287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老师信息修改与学生信息修改实现方式一致，只是查询的表和关键字不一样。点击【编辑】按钮通过POST方式，提交含有此老师工号信息（TeaNo）的表单，在修改页面就可以获取到（TeaNo）信息，再通过查询数据库表teacher得到与（TeaNo）对应的其他信息并显示（即显示此老师未修改前的默认信息），在通过点击【修改】按钮，提交修改后的老师信息表单，并更新数据库teacher中对应（TeaNo）的数据，默认重新登录后获取数据库最新信息，就可以显示修改后的信息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0215" y="3154045"/>
            <a:ext cx="2431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测试：</a:t>
            </a:r>
            <a:endParaRPr lang="zh-CN" altLang="en-US" sz="2400" b="1"/>
          </a:p>
        </p:txBody>
      </p:sp>
      <p:grpSp>
        <p:nvGrpSpPr>
          <p:cNvPr id="11" name="组合 10"/>
          <p:cNvGrpSpPr/>
          <p:nvPr/>
        </p:nvGrpSpPr>
        <p:grpSpPr>
          <a:xfrm>
            <a:off x="431800" y="3614420"/>
            <a:ext cx="5269230" cy="2785110"/>
            <a:chOff x="796" y="5137"/>
            <a:chExt cx="8298" cy="4386"/>
          </a:xfrm>
        </p:grpSpPr>
        <p:sp>
          <p:nvSpPr>
            <p:cNvPr id="5" name="文本框 4"/>
            <p:cNvSpPr txBox="1"/>
            <p:nvPr/>
          </p:nvSpPr>
          <p:spPr>
            <a:xfrm>
              <a:off x="1110" y="5137"/>
              <a:ext cx="28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>
                  <a:latin typeface="+mn-ea"/>
                  <a:sym typeface="+mn-ea"/>
                </a:rPr>
                <a:t>修改信息</a:t>
              </a:r>
              <a:endParaRPr lang="zh-CN" altLang="en-US">
                <a:latin typeface="+mn-ea"/>
              </a:endParaRPr>
            </a:p>
          </p:txBody>
        </p:sp>
        <p:pic>
          <p:nvPicPr>
            <p:cNvPr id="-2147482610" name="图片 -2147482611" descr="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6" y="5717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5512435" y="3614420"/>
            <a:ext cx="131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重新登录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680200" y="3614420"/>
            <a:ext cx="5269230" cy="2785110"/>
            <a:chOff x="541" y="592"/>
            <a:chExt cx="8298" cy="4386"/>
          </a:xfrm>
        </p:grpSpPr>
        <p:pic>
          <p:nvPicPr>
            <p:cNvPr id="9" name="图片 -2147482610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" y="1172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541" y="592"/>
              <a:ext cx="30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信息修改成功</a:t>
              </a:r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20040" y="599440"/>
            <a:ext cx="5269230" cy="1579245"/>
            <a:chOff x="496" y="329"/>
            <a:chExt cx="8298" cy="2487"/>
          </a:xfrm>
        </p:grpSpPr>
        <p:sp>
          <p:nvSpPr>
            <p:cNvPr id="4" name="文本框 3"/>
            <p:cNvSpPr txBox="1"/>
            <p:nvPr/>
          </p:nvSpPr>
          <p:spPr>
            <a:xfrm>
              <a:off x="496" y="329"/>
              <a:ext cx="41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修改前数据库老师信息</a:t>
              </a:r>
              <a:endParaRPr lang="zh-CN" altLang="en-US"/>
            </a:p>
          </p:txBody>
        </p:sp>
        <p:pic>
          <p:nvPicPr>
            <p:cNvPr id="-2147482608" name="图片 -2147482609" descr="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6" y="1144"/>
              <a:ext cx="8298" cy="16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314960" y="3437890"/>
            <a:ext cx="5274310" cy="2660650"/>
            <a:chOff x="496" y="5414"/>
            <a:chExt cx="8306" cy="4190"/>
          </a:xfrm>
        </p:grpSpPr>
        <p:sp>
          <p:nvSpPr>
            <p:cNvPr id="5" name="文本框 4"/>
            <p:cNvSpPr txBox="1"/>
            <p:nvPr/>
          </p:nvSpPr>
          <p:spPr>
            <a:xfrm>
              <a:off x="496" y="5414"/>
              <a:ext cx="60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修改前数据库课程信息</a:t>
              </a:r>
              <a:endParaRPr lang="zh-CN" altLang="en-US"/>
            </a:p>
          </p:txBody>
        </p:sp>
        <p:pic>
          <p:nvPicPr>
            <p:cNvPr id="64" name="图片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" y="6374"/>
              <a:ext cx="8306" cy="323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923915" y="623570"/>
            <a:ext cx="5269230" cy="1555115"/>
            <a:chOff x="672" y="6374"/>
            <a:chExt cx="8298" cy="2449"/>
          </a:xfrm>
        </p:grpSpPr>
        <p:sp>
          <p:nvSpPr>
            <p:cNvPr id="6" name="文本框 5"/>
            <p:cNvSpPr txBox="1"/>
            <p:nvPr/>
          </p:nvSpPr>
          <p:spPr>
            <a:xfrm>
              <a:off x="672" y="6374"/>
              <a:ext cx="6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修改后数据库老师信息</a:t>
              </a:r>
              <a:endParaRPr lang="zh-CN" altLang="en-US"/>
            </a:p>
          </p:txBody>
        </p:sp>
        <p:pic>
          <p:nvPicPr>
            <p:cNvPr id="-2147482607" name="图片 -2147482608" descr="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" y="7151"/>
              <a:ext cx="8298" cy="16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5923915" y="3437890"/>
            <a:ext cx="5274310" cy="2660650"/>
            <a:chOff x="9672" y="5414"/>
            <a:chExt cx="8306" cy="4190"/>
          </a:xfrm>
        </p:grpSpPr>
        <p:pic>
          <p:nvPicPr>
            <p:cNvPr id="66" name="图片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2" y="6378"/>
              <a:ext cx="8306" cy="322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672" y="5414"/>
              <a:ext cx="54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修改后数据库课程信息</a:t>
              </a:r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00405" y="70485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739900"/>
            <a:ext cx="5292725" cy="4475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85" y="933450"/>
            <a:ext cx="5963285" cy="5492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1965" y="375920"/>
            <a:ext cx="1800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添加课程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3368675" y="113665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说明：通过POST将填写的表单值传递到后台，通过add函数向表course添加相应字段信息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2140" y="2207895"/>
            <a:ext cx="124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测试：</a:t>
            </a:r>
            <a:endParaRPr lang="zh-CN" altLang="en-US" sz="2400" b="1"/>
          </a:p>
        </p:txBody>
      </p:sp>
      <p:grpSp>
        <p:nvGrpSpPr>
          <p:cNvPr id="7" name="组合 6"/>
          <p:cNvGrpSpPr/>
          <p:nvPr/>
        </p:nvGrpSpPr>
        <p:grpSpPr>
          <a:xfrm>
            <a:off x="612140" y="2936875"/>
            <a:ext cx="5269230" cy="2962910"/>
            <a:chOff x="1198" y="4274"/>
            <a:chExt cx="8298" cy="4666"/>
          </a:xfrm>
        </p:grpSpPr>
        <p:sp>
          <p:nvSpPr>
            <p:cNvPr id="5" name="文本框 4"/>
            <p:cNvSpPr txBox="1"/>
            <p:nvPr/>
          </p:nvSpPr>
          <p:spPr>
            <a:xfrm>
              <a:off x="1198" y="4274"/>
              <a:ext cx="20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</a:t>
              </a:r>
              <a:endParaRPr lang="zh-CN" altLang="en-US"/>
            </a:p>
          </p:txBody>
        </p:sp>
        <p:pic>
          <p:nvPicPr>
            <p:cNvPr id="-2147482606" name="图片 -2147482607" descr="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8" y="5134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6271895" y="2936875"/>
            <a:ext cx="5269230" cy="2962910"/>
            <a:chOff x="9877" y="4274"/>
            <a:chExt cx="8298" cy="4666"/>
          </a:xfrm>
        </p:grpSpPr>
        <p:sp>
          <p:nvSpPr>
            <p:cNvPr id="6" name="文本框 5"/>
            <p:cNvSpPr txBox="1"/>
            <p:nvPr/>
          </p:nvSpPr>
          <p:spPr>
            <a:xfrm>
              <a:off x="9877" y="4274"/>
              <a:ext cx="29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课程添加成功</a:t>
              </a:r>
              <a:endParaRPr lang="zh-CN" altLang="en-US"/>
            </a:p>
          </p:txBody>
        </p:sp>
        <p:pic>
          <p:nvPicPr>
            <p:cNvPr id="-2147482605" name="图片 -2147482606" descr="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7" y="5134"/>
              <a:ext cx="8298" cy="380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10820" y="381635"/>
            <a:ext cx="6275070" cy="2807970"/>
            <a:chOff x="332" y="601"/>
            <a:chExt cx="9882" cy="4422"/>
          </a:xfrm>
        </p:grpSpPr>
        <p:sp>
          <p:nvSpPr>
            <p:cNvPr id="2" name="文本框 1"/>
            <p:cNvSpPr txBox="1"/>
            <p:nvPr/>
          </p:nvSpPr>
          <p:spPr>
            <a:xfrm>
              <a:off x="332" y="601"/>
              <a:ext cx="47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添加课程前数据库课程信息</a:t>
              </a:r>
              <a:endParaRPr lang="zh-CN" altLang="en-US"/>
            </a:p>
          </p:txBody>
        </p:sp>
        <p:pic>
          <p:nvPicPr>
            <p:cNvPr id="63" name="图片 6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2" y="1181"/>
              <a:ext cx="9882" cy="384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10820" y="3793490"/>
            <a:ext cx="6275070" cy="2948940"/>
            <a:chOff x="332" y="5974"/>
            <a:chExt cx="9882" cy="4644"/>
          </a:xfrm>
        </p:grpSpPr>
        <p:sp>
          <p:nvSpPr>
            <p:cNvPr id="3" name="文本框 2"/>
            <p:cNvSpPr txBox="1"/>
            <p:nvPr/>
          </p:nvSpPr>
          <p:spPr>
            <a:xfrm>
              <a:off x="332" y="5974"/>
              <a:ext cx="54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添加课程后数据库课程信息</a:t>
              </a:r>
              <a:endParaRPr lang="zh-CN" altLang="en-US"/>
            </a:p>
          </p:txBody>
        </p:sp>
        <p:pic>
          <p:nvPicPr>
            <p:cNvPr id="67" name="图片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" y="6554"/>
              <a:ext cx="9882" cy="406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791325" y="1721485"/>
            <a:ext cx="5214620" cy="4050665"/>
            <a:chOff x="10695" y="3500"/>
            <a:chExt cx="8212" cy="6379"/>
          </a:xfrm>
        </p:grpSpPr>
        <p:sp>
          <p:nvSpPr>
            <p:cNvPr id="7" name="文本框 6"/>
            <p:cNvSpPr txBox="1"/>
            <p:nvPr/>
          </p:nvSpPr>
          <p:spPr>
            <a:xfrm>
              <a:off x="10695" y="3500"/>
              <a:ext cx="30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5" y="4225"/>
              <a:ext cx="8213" cy="565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99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——显示此老师课程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1950" y="1284605"/>
            <a:ext cx="892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说明：通过老师工号（TeaNo）查询表course获取所有这门老师的课程信息，显示课程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9430" y="2690495"/>
            <a:ext cx="5269230" cy="3099435"/>
            <a:chOff x="818" y="4237"/>
            <a:chExt cx="8298" cy="4881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237"/>
              <a:ext cx="19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endParaRPr lang="zh-CN" altLang="en-US" sz="2400" b="1"/>
            </a:p>
          </p:txBody>
        </p:sp>
        <p:pic>
          <p:nvPicPr>
            <p:cNvPr id="68" name="图片 68" descr="C:\Users\Administrator\AppData\Local\Microsoft\Windows\INetCache\Content.Word\3.2课程添加成功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18" y="5312"/>
              <a:ext cx="8298" cy="38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6304915" y="2820035"/>
            <a:ext cx="5736590" cy="2816225"/>
            <a:chOff x="9929" y="4441"/>
            <a:chExt cx="9034" cy="4435"/>
          </a:xfrm>
        </p:grpSpPr>
        <p:sp>
          <p:nvSpPr>
            <p:cNvPr id="6" name="文本框 5"/>
            <p:cNvSpPr txBox="1"/>
            <p:nvPr/>
          </p:nvSpPr>
          <p:spPr>
            <a:xfrm>
              <a:off x="9929" y="4441"/>
              <a:ext cx="30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" y="5312"/>
              <a:ext cx="9034" cy="356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614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——查看课程选课学生信息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270" y="1340485"/>
            <a:ext cx="9649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点击【查看】按钮通过POST将所点击课程的编号（CouNo）值传到后台，然后根据编号（CouNo）查询表stucou找到对应课程所有学生的学号（StuNo）保存进一个二维数组，在通过循环在表student中查询每一个学号（StuNo）得到对应的学生信息，最后显示出来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9430" y="2504440"/>
            <a:ext cx="5269230" cy="3859530"/>
            <a:chOff x="818" y="3944"/>
            <a:chExt cx="8298" cy="6078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3944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pic>
          <p:nvPicPr>
            <p:cNvPr id="71" name="图片 7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8" y="5012"/>
              <a:ext cx="4618" cy="2907"/>
            </a:xfrm>
            <a:prstGeom prst="rect">
              <a:avLst/>
            </a:prstGeom>
          </p:spPr>
        </p:pic>
        <p:pic>
          <p:nvPicPr>
            <p:cNvPr id="6" name="图片 5" descr="4"/>
            <p:cNvPicPr>
              <a:picLocks noChangeAspect="1"/>
            </p:cNvPicPr>
            <p:nvPr/>
          </p:nvPicPr>
          <p:blipFill>
            <a:blip r:embed="rId2"/>
            <a:srcRect b="69083"/>
            <a:stretch>
              <a:fillRect/>
            </a:stretch>
          </p:blipFill>
          <p:spPr>
            <a:xfrm>
              <a:off x="818" y="8261"/>
              <a:ext cx="8298" cy="176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5486400" y="2262505"/>
            <a:ext cx="6207125" cy="4486910"/>
            <a:chOff x="8640" y="3563"/>
            <a:chExt cx="9775" cy="7066"/>
          </a:xfrm>
        </p:grpSpPr>
        <p:sp>
          <p:nvSpPr>
            <p:cNvPr id="8" name="文本框 7"/>
            <p:cNvSpPr txBox="1"/>
            <p:nvPr/>
          </p:nvSpPr>
          <p:spPr>
            <a:xfrm>
              <a:off x="8640" y="3944"/>
              <a:ext cx="2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1" y="3563"/>
              <a:ext cx="7444" cy="7067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731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——编辑课程信息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9210" y="1303655"/>
            <a:ext cx="9593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点击【编辑】按钮通过POST将所点击课程的编号（CouNo）值传到后台，然后根据编号（CouNo）查询表course获取此门课程的所有信息并显示（即显示此课程未修改前的默认信息），在通过点击【修改】按钮，提交修改后的课程信息表单，并更新数据库course，刷新后就可以显示修改后的信息。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9430" y="3003550"/>
            <a:ext cx="11032490" cy="3044190"/>
            <a:chOff x="818" y="4730"/>
            <a:chExt cx="17374" cy="4794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730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18" y="5718"/>
              <a:ext cx="17374" cy="3806"/>
              <a:chOff x="818" y="5718"/>
              <a:chExt cx="17374" cy="3806"/>
            </a:xfrm>
          </p:grpSpPr>
          <p:pic>
            <p:nvPicPr>
              <p:cNvPr id="-2147482603" name="图片 -2147482604" descr="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18" y="5718"/>
                <a:ext cx="8298" cy="380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-2147482602" name="图片 -2147482603" descr="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94" y="5718"/>
                <a:ext cx="8298" cy="380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346075" y="537210"/>
            <a:ext cx="1591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主要代码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1272540"/>
            <a:ext cx="4867910" cy="4928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874520"/>
            <a:ext cx="5307965" cy="3725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9430" y="523875"/>
            <a:ext cx="4026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课程</a:t>
            </a:r>
            <a:r>
              <a:rPr lang="zh-CN" altLang="en-US" sz="2800" b="1">
                <a:sym typeface="+mn-ea"/>
              </a:rPr>
              <a:t>管理</a:t>
            </a:r>
            <a:r>
              <a:rPr lang="en-US" altLang="zh-CN" sz="2800" b="1">
                <a:sym typeface="+mn-ea"/>
              </a:rPr>
              <a:t>——删除课程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1414780"/>
            <a:ext cx="794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说明：通过获取到的课程编号（CouNo）查询表course中对应的课程并删除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39840" y="2679065"/>
            <a:ext cx="5063490" cy="3837940"/>
            <a:chOff x="10043" y="4146"/>
            <a:chExt cx="7974" cy="6044"/>
          </a:xfrm>
        </p:grpSpPr>
        <p:sp>
          <p:nvSpPr>
            <p:cNvPr id="8" name="文本框 7"/>
            <p:cNvSpPr txBox="1"/>
            <p:nvPr/>
          </p:nvSpPr>
          <p:spPr>
            <a:xfrm>
              <a:off x="10043" y="4146"/>
              <a:ext cx="25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主要代码</a:t>
              </a:r>
              <a:r>
                <a:rPr lang="en-US" altLang="zh-CN" sz="2400" b="1"/>
                <a:t>:</a:t>
              </a:r>
              <a:endParaRPr lang="en-US" altLang="zh-CN" sz="2400" b="1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43" y="5178"/>
              <a:ext cx="7975" cy="501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19430" y="2874010"/>
            <a:ext cx="5269230" cy="2840355"/>
            <a:chOff x="818" y="4146"/>
            <a:chExt cx="8298" cy="4473"/>
          </a:xfrm>
        </p:grpSpPr>
        <p:sp>
          <p:nvSpPr>
            <p:cNvPr id="4" name="文本框 3"/>
            <p:cNvSpPr txBox="1"/>
            <p:nvPr/>
          </p:nvSpPr>
          <p:spPr>
            <a:xfrm>
              <a:off x="818" y="4146"/>
              <a:ext cx="58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测试：</a:t>
              </a:r>
              <a:r>
                <a:rPr lang="zh-CN" altLang="en-US" b="1"/>
                <a:t>（测试标号为01的课程）</a:t>
              </a:r>
              <a:endParaRPr lang="zh-CN" altLang="en-US" b="1"/>
            </a:p>
          </p:txBody>
        </p:sp>
        <p:pic>
          <p:nvPicPr>
            <p:cNvPr id="47" name="图片 33" descr="4"/>
            <p:cNvPicPr>
              <a:picLocks noChangeAspect="1"/>
            </p:cNvPicPr>
            <p:nvPr/>
          </p:nvPicPr>
          <p:blipFill>
            <a:blip r:embed="rId2"/>
            <a:srcRect b="62175"/>
            <a:stretch>
              <a:fillRect/>
            </a:stretch>
          </p:blipFill>
          <p:spPr>
            <a:xfrm>
              <a:off x="818" y="5178"/>
              <a:ext cx="8298" cy="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-2147482601" name="图片 -2147482602" descr="4"/>
            <p:cNvPicPr>
              <a:picLocks noChangeAspect="1"/>
            </p:cNvPicPr>
            <p:nvPr/>
          </p:nvPicPr>
          <p:blipFill>
            <a:blip r:embed="rId2"/>
            <a:srcRect b="62175"/>
            <a:stretch>
              <a:fillRect/>
            </a:stretch>
          </p:blipFill>
          <p:spPr>
            <a:xfrm>
              <a:off x="818" y="7179"/>
              <a:ext cx="8298" cy="14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>
            <p:custDataLst>
              <p:tags r:id="rId1"/>
            </p:custDataLst>
          </p:nvPr>
        </p:nvCxnSpPr>
        <p:spPr>
          <a:xfrm flipV="1">
            <a:off x="6684963" y="2720658"/>
            <a:ext cx="0" cy="1524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谢谢观看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608400" y="1788070"/>
            <a:ext cx="10975200" cy="446153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spc="5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n-ea"/>
                <a:cs typeface="微软雅黑" panose="020B0503020204020204" charset="-122"/>
              </a:rPr>
              <a:t>本系统开发的目的是采用信息化和网络化的手段，帮助学生和学校信息化的管理选课教学任务。为学生提供全面的选课数据信息，为有效的控制选课提供有力的帮助；为学校做到及时、准确地掌握选课情况，为选修课程做好部署工作。</a:t>
            </a:r>
            <a:endParaRPr kumimoji="0" lang="zh-CN" altLang="en-US" sz="1800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n-ea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400" y="474840"/>
            <a:ext cx="10975200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项目背景</a:t>
            </a:r>
            <a:endParaRPr kumimoji="0" lang="zh-CN" altLang="en-US" sz="3600" b="1" i="0" spc="30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模块设计与实现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教师模块</a:t>
            </a:r>
            <a:r>
              <a:rPr lang="en-US" altLang="zh-CN"/>
              <a:t>——</a:t>
            </a:r>
            <a:r>
              <a:rPr lang="zh-CN" altLang="en-US"/>
              <a:t>李腾飞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395795" y="2419256"/>
            <a:ext cx="1960245" cy="1755436"/>
          </a:xfrm>
          <a:prstGeom prst="rect">
            <a:avLst/>
          </a:prstGeom>
          <a:noFill/>
        </p:spPr>
        <p:txBody>
          <a:bodyPr wrap="square" lIns="36000" rtlCol="0" anchor="ctr" anchorCtr="0">
            <a:normAutofit lnSpcReduction="10000"/>
          </a:bodyPr>
          <a:lstStyle/>
          <a:p>
            <a:pPr algn="ctr"/>
            <a:r>
              <a:rPr lang="en-US" altLang="zh-CN" sz="115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en-US" altLang="zh-CN" sz="115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582424" y="4048328"/>
            <a:ext cx="134187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spc="20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618230" y="2235200"/>
            <a:ext cx="7211060" cy="4292600"/>
            <a:chOff x="5038" y="3430"/>
            <a:chExt cx="11356" cy="6760"/>
          </a:xfrm>
        </p:grpSpPr>
        <p:pic>
          <p:nvPicPr>
            <p:cNvPr id="2" name="图片 -2147482622" descr="Package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38" y="3430"/>
              <a:ext cx="11357" cy="627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0" name="文本框 99"/>
            <p:cNvSpPr txBox="1"/>
            <p:nvPr/>
          </p:nvSpPr>
          <p:spPr>
            <a:xfrm>
              <a:off x="6716" y="9708"/>
              <a:ext cx="80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indent="0" algn="ctr"/>
              <a:r>
                <a:rPr lang="zh-CN" sz="1400" b="1">
                  <a:latin typeface="Cambria" panose="02040503050406030204" charset="0"/>
                  <a:ea typeface="宋体" panose="02010600030101010101" pitchFamily="2" charset="-122"/>
                </a:rPr>
                <a:t>学生网上选课系统业务用例图</a:t>
              </a:r>
              <a:endParaRPr lang="zh-CN" sz="1400" b="1">
                <a:latin typeface="Cambria" panose="02040503050406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2635" y="297180"/>
            <a:ext cx="106660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+mn-ea"/>
                <a:cs typeface="+mn-ea"/>
              </a:rPr>
              <a:t>       </a:t>
            </a:r>
            <a:r>
              <a:rPr lang="zh-CN" altLang="en-US" sz="2000">
                <a:latin typeface="+mn-ea"/>
                <a:cs typeface="+mn-ea"/>
              </a:rPr>
              <a:t>该学生选课系统根据用户类型划分为</a:t>
            </a:r>
            <a:r>
              <a:rPr lang="en-US" altLang="zh-CN" sz="2000">
                <a:latin typeface="+mn-ea"/>
                <a:cs typeface="+mn-ea"/>
              </a:rPr>
              <a:t>3</a:t>
            </a:r>
            <a:r>
              <a:rPr lang="zh-CN" altLang="en-US" sz="2000">
                <a:latin typeface="+mn-ea"/>
                <a:cs typeface="+mn-ea"/>
              </a:rPr>
              <a:t>种，学生、教师（教学秘书划分为教师）和管理员。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学生主要功能为：查看可选课程、选择课程、查询已选课程、退选课程、编辑个人信息。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教师主要功能为：发布课程、查询已发布课程、编辑已发布课程，查询选课学生信息、编辑个人信息。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管理员主要功能为：添加学生、管理学生信息、添加老师、管理教师信息、编辑个人信息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    下面是学生选课系统的业务用例图：</a:t>
            </a:r>
            <a:endParaRPr lang="zh-CN" altLang="en-US" sz="200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4358640" y="3644900"/>
            <a:ext cx="5265420" cy="2413000"/>
            <a:chOff x="5454" y="3790"/>
            <a:chExt cx="8292" cy="3800"/>
          </a:xfrm>
        </p:grpSpPr>
        <p:sp>
          <p:nvSpPr>
            <p:cNvPr id="4" name="文本框 3"/>
            <p:cNvSpPr txBox="1"/>
            <p:nvPr/>
          </p:nvSpPr>
          <p:spPr>
            <a:xfrm>
              <a:off x="7839" y="7010"/>
              <a:ext cx="352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/>
              <a:r>
                <a:rPr lang="zh-CN" altLang="en-US">
                  <a:ea typeface="宋体" panose="02010600030101010101" pitchFamily="2" charset="-122"/>
                  <a:sym typeface="+mn-ea"/>
                </a:rPr>
                <a:t>教师模块用例图</a:t>
              </a:r>
              <a:endParaRPr lang="zh-CN" altLang="en-US">
                <a:ea typeface="宋体" panose="02010600030101010101" pitchFamily="2" charset="-122"/>
                <a:sym typeface="+mn-ea"/>
              </a:endParaRPr>
            </a:p>
          </p:txBody>
        </p:sp>
        <p:pic>
          <p:nvPicPr>
            <p:cNvPr id="17" name="图片 39" descr="Package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5454" y="3790"/>
              <a:ext cx="8292" cy="3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952500" y="59055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教师模块设计及实现过程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339465" y="1695450"/>
            <a:ext cx="3810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我主要负责的是教师模块，以下是我们设计阶段的教师模块用例图：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00175" y="2479040"/>
            <a:ext cx="93916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教师模块主要功能为</a:t>
            </a:r>
            <a:r>
              <a:rPr lang="zh-CN" altLang="en-US" sz="2000">
                <a:sym typeface="+mn-ea"/>
              </a:rPr>
              <a:t>发布课程、查询已发布课程、编辑已发布课程，查询选课学生信息、编辑个人信息。</a:t>
            </a:r>
            <a:endParaRPr lang="zh-CN" altLang="en-US" sz="2000"/>
          </a:p>
          <a:p>
            <a:r>
              <a:rPr lang="zh-CN" altLang="en-US" sz="2000"/>
              <a:t>       发布课程：教学秘书将安排好的课程发布出来，课程信息包括课程号、课程名、容量和地点等信息，数据保存于系统数据库。</a:t>
            </a:r>
            <a:endParaRPr lang="zh-CN" altLang="en-US" sz="2000"/>
          </a:p>
          <a:p>
            <a:r>
              <a:rPr lang="zh-CN" altLang="en-US" sz="2000"/>
              <a:t>       查询已发布课程：教学秘书可以查询已发布课程，可以进行修改课程信息等相关功能。</a:t>
            </a:r>
            <a:endParaRPr lang="zh-CN" altLang="en-US" sz="2000"/>
          </a:p>
          <a:p>
            <a:r>
              <a:rPr lang="zh-CN" altLang="en-US" sz="2000"/>
              <a:t>       查询选课学生信息：教学秘书可以将选择该课程的学生列表导出。</a:t>
            </a:r>
            <a:endParaRPr lang="zh-CN" altLang="en-US" sz="2000"/>
          </a:p>
          <a:p>
            <a:r>
              <a:rPr lang="zh-CN" altLang="en-US" sz="2000"/>
              <a:t>       编辑个人信息：每个用户都可以修改自己的个人信息。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838200" y="720090"/>
            <a:ext cx="34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教师模块功能说明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6725" y="2266950"/>
            <a:ext cx="325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教师顺序图包括：</a:t>
            </a:r>
            <a:endParaRPr lang="zh-CN" altLang="en-US"/>
          </a:p>
          <a:p>
            <a:r>
              <a:rPr lang="zh-CN" altLang="en-US"/>
              <a:t>1、登陆：即为教师用户登录到教师界面的一个操作，此为界面类；</a:t>
            </a:r>
            <a:endParaRPr lang="zh-CN" altLang="en-US"/>
          </a:p>
          <a:p>
            <a:r>
              <a:rPr lang="zh-CN" altLang="en-US"/>
              <a:t> 2、点击相应操作：即为教师用户的操作，在教师实体类与选择实体类之间完成。</a:t>
            </a:r>
            <a:endParaRPr lang="zh-CN" altLang="en-US"/>
          </a:p>
        </p:txBody>
      </p:sp>
      <p:pic>
        <p:nvPicPr>
          <p:cNvPr id="21" name="图片 4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4655" y="1343660"/>
            <a:ext cx="7487285" cy="46297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352800" y="285750"/>
            <a:ext cx="3771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教师管理子系统顺序图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628775" y="2413635"/>
            <a:ext cx="9391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</a:t>
            </a:r>
            <a:r>
              <a:rPr lang="zh-CN" altLang="en-US" sz="2000"/>
              <a:t>教师首先登录到系统，登录的时候输入账号和密码。该密码由管理员初设。在输入教师账号和密码之后，系统将验证是否正确。如果验证通过，就使教师处于登录状态。否则，系统将显示错误信息。</a:t>
            </a:r>
            <a:endParaRPr lang="zh-CN" altLang="en-US" sz="2000"/>
          </a:p>
          <a:p>
            <a:r>
              <a:rPr lang="zh-CN" altLang="en-US" sz="2000"/>
              <a:t>       教师登录到系统后，可以发布课程。在发布课程的时候，要求输入课程编号、课程名信息等。提交信息后，系统会到数据库中验证该课程是否已经发布过。若没有，则发布课程。</a:t>
            </a:r>
            <a:endParaRPr lang="zh-CN" altLang="en-US" sz="2000"/>
          </a:p>
          <a:p>
            <a:r>
              <a:rPr lang="zh-CN" altLang="en-US" sz="2000"/>
              <a:t>       教师可以查看已发布的课程并进行相关操作，还可以查询选课学生信息并进行相关操作。</a:t>
            </a:r>
            <a:endParaRPr lang="zh-CN" altLang="en-US" sz="2000"/>
          </a:p>
          <a:p>
            <a:r>
              <a:rPr lang="zh-CN" altLang="en-US" sz="2000"/>
              <a:t>        教师也可以对自己权限内的个人信息进行修改。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971550" y="666750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教师模块相关流程说明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6、17、18、19、22、25、27、31、32、3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TEMPLATE_THUMBS_INDEX" val="1、4、7、9、12、17、20、21、22、23、26、29、31、33、35、36、37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1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商业发布会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1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汇报人姓名"/>
</p:tagLst>
</file>

<file path=ppt/tags/tag291.xml><?xml version="1.0" encoding="utf-8"?>
<p:tagLst xmlns:p="http://schemas.openxmlformats.org/presentationml/2006/main">
  <p:tag name="KSO_WM_TEMPLATE_THUMBS_INDEX" val="1、4、7、9、12、16、17、18、19、22、25、27、31、32、33"/>
  <p:tag name="KSO_WM_SLIDE_ID" val="custom2020461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610"/>
  <p:tag name="KSO_WM_SLIDE_LAYOUT" val="a_b"/>
  <p:tag name="KSO_WM_SLIDE_LAYOUT_CNT" val="1_1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293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296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</p:tagLst>
</file>

<file path=ppt/tags/tag297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</p:tagLst>
</file>

<file path=ppt/tags/tag2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10_7*b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"/>
</p:tagLst>
</file>

<file path=ppt/tags/tag301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304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5.xml><?xml version="1.0" encoding="utf-8"?>
<p:tagLst xmlns:p="http://schemas.openxmlformats.org/presentationml/2006/main">
  <p:tag name="KSO_WM_UNIT_PLACING_PICTURE_USER_VIEWPORT" val="{&quot;height&quot;:3220,&quot;width&quot;:8292}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LACING_PICTURE_USER_VIEWPORT" val="{&quot;height&quot;:7406,&quot;width&quot;:8351}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3.xml><?xml version="1.0" encoding="utf-8"?>
<p:tagLst xmlns:p="http://schemas.openxmlformats.org/presentationml/2006/main">
  <p:tag name="KSO_WM_UNIT_PLACING_PICTURE_USER_VIEWPORT" val="{&quot;height&quot;:3065,&quot;width&quot;:8269.9563960212818}"/>
</p:tagLst>
</file>

<file path=ppt/tags/tag314.xml><?xml version="1.0" encoding="utf-8"?>
<p:tagLst xmlns:p="http://schemas.openxmlformats.org/presentationml/2006/main">
  <p:tag name="KSO_WM_UNIT_PLACING_PICTURE_USER_VIEWPORT" val="{&quot;height&quot;:2963,&quot;width&quot;:15133}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6.xml><?xml version="1.0" encoding="utf-8"?>
<p:tagLst xmlns:p="http://schemas.openxmlformats.org/presentationml/2006/main">
  <p:tag name="KSO_WM_UNIT_PLACING_PICTURE_USER_VIEWPORT" val="{&quot;height&quot;:3090,&quot;width&quot;:8699}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18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7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单击此处添加大标题"/>
</p:tagLst>
</file>

<file path=ppt/tags/tag319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0_7*e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0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7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ID" val="custom202046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0"/>
  <p:tag name="KSO_WM_SLIDE_LAYOUT" val="a_b_e"/>
  <p:tag name="KSO_WM_SLIDE_LAYOUT_CNT" val="1_1_1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7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8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0_33*i*1"/>
  <p:tag name="KSO_WM_TEMPLATE_CATEGORY" val="custom"/>
  <p:tag name="KSO_WM_TEMPLATE_INDEX" val="20204610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0_33*a*1"/>
  <p:tag name="KSO_WM_TEMPLATE_CATEGORY" val="custom"/>
  <p:tag name="KSO_WM_TEMPLATE_INDEX" val="20204610"/>
  <p:tag name="KSO_WM_UNIT_LAYERLEVEL" val="1"/>
  <p:tag name="KSO_WM_TAG_VERSION" val="1.0"/>
  <p:tag name="KSO_WM_BEAUTIFY_FLAG" val="#wm#"/>
  <p:tag name="KSO_WM_UNIT_PRESET_TEXT" val="谢谢观看"/>
</p:tagLst>
</file>

<file path=ppt/tags/tag336.xml><?xml version="1.0" encoding="utf-8"?>
<p:tagLst xmlns:p="http://schemas.openxmlformats.org/presentationml/2006/main">
  <p:tag name="KSO_WM_SLIDE_ID" val="custom20204610_3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3"/>
  <p:tag name="KSO_WM_TAG_VERSION" val="1.0"/>
  <p:tag name="KSO_WM_BEAUTIFY_FLAG" val="#wm#"/>
  <p:tag name="KSO_WM_TEMPLATE_CATEGORY" val="custom"/>
  <p:tag name="KSO_WM_TEMPLATE_INDEX" val="20204610"/>
  <p:tag name="KSO_WM_SLIDE_LAYOUT" val="a_b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2EDFD"/>
      </a:dk2>
      <a:lt2>
        <a:srgbClr val="FFFFFF"/>
      </a:lt2>
      <a:accent1>
        <a:srgbClr val="2A7AE6"/>
      </a:accent1>
      <a:accent2>
        <a:srgbClr val="0086AF"/>
      </a:accent2>
      <a:accent3>
        <a:srgbClr val="0D8455"/>
      </a:accent3>
      <a:accent4>
        <a:srgbClr val="45731E"/>
      </a:accent4>
      <a:accent5>
        <a:srgbClr val="995512"/>
      </a:accent5>
      <a:accent6>
        <a:srgbClr val="E5372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1416">
      <a:dk1>
        <a:sysClr val="windowText" lastClr="000000"/>
      </a:dk1>
      <a:lt1>
        <a:sysClr val="window" lastClr="FFFFFF"/>
      </a:lt1>
      <a:dk2>
        <a:srgbClr val="E2EDFD"/>
      </a:dk2>
      <a:lt2>
        <a:srgbClr val="FFFFFF"/>
      </a:lt2>
      <a:accent1>
        <a:srgbClr val="1B57B5"/>
      </a:accent1>
      <a:accent2>
        <a:srgbClr val="1D85C9"/>
      </a:accent2>
      <a:accent3>
        <a:srgbClr val="1FB3DE"/>
      </a:accent3>
      <a:accent4>
        <a:srgbClr val="23BCC6"/>
      </a:accent4>
      <a:accent5>
        <a:srgbClr val="2AA083"/>
      </a:accent5>
      <a:accent6>
        <a:srgbClr val="31844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2294</Words>
  <Application>WPS 演示</Application>
  <PresentationFormat>宽屏</PresentationFormat>
  <Paragraphs>159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Segoe UI</vt:lpstr>
      <vt:lpstr>微软雅黑 Light</vt:lpstr>
      <vt:lpstr>Cambria</vt:lpstr>
      <vt:lpstr>Arial Unicode MS</vt:lpstr>
      <vt:lpstr>Calibri</vt:lpstr>
      <vt:lpstr>Times New Roman</vt:lpstr>
      <vt:lpstr>等线</vt:lpstr>
      <vt:lpstr>1_Office 主题​​</vt:lpstr>
      <vt:lpstr>3_Office 主题​​</vt:lpstr>
      <vt:lpstr>学生网上选课系统 </vt:lpstr>
      <vt:lpstr>项目背景</vt:lpstr>
      <vt:lpstr>PowerPoint 演示文稿</vt:lpstr>
      <vt:lpstr>模块设计与实现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系统实现及系统测试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37</cp:revision>
  <dcterms:created xsi:type="dcterms:W3CDTF">2019-06-19T02:08:00Z</dcterms:created>
  <dcterms:modified xsi:type="dcterms:W3CDTF">2020-06-27T13:26:57Z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